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92" r:id="rId3"/>
    <p:sldId id="274" r:id="rId4"/>
    <p:sldId id="367" r:id="rId5"/>
    <p:sldId id="368" r:id="rId6"/>
    <p:sldId id="399" r:id="rId7"/>
    <p:sldId id="369" r:id="rId8"/>
    <p:sldId id="276" r:id="rId9"/>
    <p:sldId id="351" r:id="rId10"/>
    <p:sldId id="400" r:id="rId11"/>
    <p:sldId id="327" r:id="rId12"/>
    <p:sldId id="364" r:id="rId13"/>
    <p:sldId id="371" r:id="rId14"/>
    <p:sldId id="374" r:id="rId15"/>
    <p:sldId id="375" r:id="rId16"/>
    <p:sldId id="376" r:id="rId17"/>
    <p:sldId id="377" r:id="rId18"/>
    <p:sldId id="379" r:id="rId19"/>
    <p:sldId id="380" r:id="rId20"/>
    <p:sldId id="398" r:id="rId21"/>
    <p:sldId id="372" r:id="rId22"/>
    <p:sldId id="373" r:id="rId23"/>
    <p:sldId id="394" r:id="rId24"/>
    <p:sldId id="395" r:id="rId25"/>
    <p:sldId id="354" r:id="rId26"/>
    <p:sldId id="396" r:id="rId27"/>
    <p:sldId id="397" r:id="rId28"/>
    <p:sldId id="382" r:id="rId29"/>
    <p:sldId id="388" r:id="rId30"/>
    <p:sldId id="385" r:id="rId31"/>
    <p:sldId id="393" r:id="rId32"/>
    <p:sldId id="355" r:id="rId33"/>
    <p:sldId id="357" r:id="rId34"/>
    <p:sldId id="389" r:id="rId35"/>
    <p:sldId id="390" r:id="rId36"/>
    <p:sldId id="391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5" autoAdjust="0"/>
    <p:restoredTop sz="90871" autoAdjust="0"/>
  </p:normalViewPr>
  <p:slideViewPr>
    <p:cSldViewPr>
      <p:cViewPr>
        <p:scale>
          <a:sx n="100" d="100"/>
          <a:sy n="100" d="100"/>
        </p:scale>
        <p:origin x="-113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earn $10 share $5, now earn $10 but share only $1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5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know.com/" TargetMode="External"/><Relationship Id="rId2" Type="http://schemas.openxmlformats.org/officeDocument/2006/relationships/hyperlink" Target="https://indices.kensh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lp.stanford.edu/sentiment/treebank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rojector.tensorflow.org/" TargetMode="External"/><Relationship Id="rId4" Type="http://schemas.openxmlformats.org/officeDocument/2006/relationships/hyperlink" Target="https://colab.research.google.com/github/kenwkliu/ideas/blob/master/colab/Word2Vec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John_Rupert_Firt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en-liu-76b11575/" TargetMode="External"/><Relationship Id="rId3" Type="http://schemas.openxmlformats.org/officeDocument/2006/relationships/image" Target="../media/image7.jpeg"/><Relationship Id="rId7" Type="http://schemas.openxmlformats.org/officeDocument/2006/relationships/hyperlink" Target="mailto:wkliu_x@yahoo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ai.tencent.com/ailab/nlp/en/embedding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talktotransformer.com/" TargetMode="External"/><Relationship Id="rId7" Type="http://schemas.openxmlformats.org/officeDocument/2006/relationships/hyperlink" Target="https://ideasai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blog/openai-api/" TargetMode="External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mpressive-applications-of-generative-adversarial-network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syncedreview.com/2019/08/29/ai-creates-fashion-models-with-custom-outfits-and-poses/" TargetMode="External"/><Relationship Id="rId4" Type="http://schemas.openxmlformats.org/officeDocument/2006/relationships/hyperlink" Target="https://www.whichfaceisreal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Cs11fvx5j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lab.research.google.com/github/kenwkliu/ideas/blob/master/colab/RL-Breakout.ipynb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2.10944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RL-Breakout.ipyn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mallake.kr/wp-content/uploads/2017/08/Active-Learning-in-Trading-Algorithm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AI in banking and finance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 </a:t>
            </a:r>
          </a:p>
          <a:p>
            <a:pPr algn="l"/>
            <a:r>
              <a:rPr lang="en-US" smtClean="0"/>
              <a:t>31 May 2022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456384" cy="22322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transactions: </a:t>
            </a:r>
            <a:r>
              <a:rPr lang="en-US" sz="1800" dirty="0" smtClean="0"/>
              <a:t>e-commerce, payments, credit card spending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agencies:</a:t>
            </a:r>
            <a:r>
              <a:rPr lang="en-US" sz="1800" dirty="0" smtClean="0"/>
              <a:t> supply chain data, intra-day tick data from the exchange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24 Ways to Accept Payment in Australia [Cost Comparison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8" y="1556792"/>
            <a:ext cx="4366806" cy="328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yuu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0" y="4195406"/>
            <a:ext cx="1105802" cy="110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1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height, the </a:t>
            </a:r>
            <a:r>
              <a:rPr lang="en-US" sz="1800" dirty="0" smtClean="0"/>
              <a:t>crescent-shaped shadows </a:t>
            </a:r>
            <a:r>
              <a:rPr lang="en-US" sz="1800" dirty="0"/>
              <a:t>cast by the sun also change shape. By tracking these shape changes </a:t>
            </a:r>
            <a:r>
              <a:rPr lang="en-US" sz="1800" dirty="0" smtClean="0"/>
              <a:t>(AI techniques),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</a:t>
            </a:r>
            <a:r>
              <a:rPr lang="en-US" sz="1800" dirty="0"/>
              <a:t>levels</a:t>
            </a:r>
            <a:r>
              <a:rPr lang="en-US" sz="1800" dirty="0" smtClean="0"/>
              <a:t>.</a:t>
            </a:r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err="1"/>
              <a:t>Robo</a:t>
            </a:r>
            <a:r>
              <a:rPr lang="en-US" dirty="0"/>
              <a:t>-Advisor: AI ETF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hlinkClick r:id="rId2"/>
              </a:rPr>
              <a:t>Kensho</a:t>
            </a:r>
            <a:r>
              <a:rPr lang="en-US" sz="2000" b="1" dirty="0" smtClean="0">
                <a:hlinkClick r:id="rId2"/>
              </a:rPr>
              <a:t> Indices</a:t>
            </a:r>
            <a:r>
              <a:rPr lang="en-US" sz="2000" b="1" dirty="0" smtClean="0"/>
              <a:t>: </a:t>
            </a:r>
            <a:r>
              <a:rPr lang="en-US" sz="1600" dirty="0" smtClean="0"/>
              <a:t>constructed </a:t>
            </a:r>
            <a:r>
              <a:rPr lang="en-US" sz="1600" dirty="0"/>
              <a:t>using an entirely systematic, </a:t>
            </a:r>
            <a:r>
              <a:rPr lang="en-US" sz="1600" dirty="0" smtClean="0"/>
              <a:t>big/alternative data (example from </a:t>
            </a:r>
            <a:r>
              <a:rPr lang="en-US" sz="1600" dirty="0" err="1" smtClean="0">
                <a:hlinkClick r:id="rId3"/>
              </a:rPr>
              <a:t>SpaceKnow</a:t>
            </a:r>
            <a:r>
              <a:rPr lang="en-US" sz="1600" dirty="0" smtClean="0"/>
              <a:t>) and rules-based methodology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2" y="2815753"/>
            <a:ext cx="4895851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467054" cy="35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7029" y="5577780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Kensho</a:t>
            </a:r>
            <a:r>
              <a:rPr lang="en-US" sz="1400" dirty="0">
                <a:solidFill>
                  <a:srgbClr val="0070C0"/>
                </a:solidFill>
              </a:rPr>
              <a:t> Intelligent Infrastructure℠ </a:t>
            </a:r>
            <a:r>
              <a:rPr lang="en-US" sz="1400" dirty="0" smtClean="0">
                <a:solidFill>
                  <a:srgbClr val="0070C0"/>
                </a:solidFill>
              </a:rPr>
              <a:t>Index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000" dirty="0" smtClean="0">
                <a:hlinkClick r:id="rId3"/>
              </a:rPr>
              <a:t>丁</a:t>
            </a:r>
            <a:r>
              <a:rPr lang="zh-TW" altLang="en-US" sz="2000" dirty="0">
                <a:hlinkClick r:id="rId3"/>
              </a:rPr>
              <a:t>蟹</a:t>
            </a:r>
            <a:r>
              <a:rPr lang="zh-TW" altLang="en-US" sz="2000" dirty="0" smtClean="0">
                <a:hlinkClick r:id="rId3"/>
              </a:rPr>
              <a:t>效應 </a:t>
            </a:r>
            <a:r>
              <a:rPr lang="en-US" altLang="zh-TW" sz="2000" dirty="0" smtClean="0">
                <a:hlinkClick r:id="rId3"/>
              </a:rPr>
              <a:t>/ </a:t>
            </a:r>
            <a:r>
              <a:rPr lang="en-US" sz="2000" dirty="0" smtClean="0">
                <a:hlinkClick r:id="rId3"/>
              </a:rPr>
              <a:t>Ting Hai Effect </a:t>
            </a:r>
            <a:endParaRPr lang="en-US" sz="20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1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64239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51920" y="1772816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</a:t>
            </a:r>
            <a:r>
              <a:rPr lang="en-US" sz="1800" dirty="0" smtClean="0">
                <a:hlinkClick r:id="rId4"/>
              </a:rPr>
              <a:t>Stanford Sentiment Treebanks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4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484784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5661248"/>
            <a:ext cx="751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hlinkClick r:id="rId4"/>
              </a:rPr>
              <a:t>Code example of </a:t>
            </a:r>
            <a:r>
              <a:rPr lang="en-US" sz="1800" dirty="0" smtClean="0">
                <a:hlinkClick r:id="rId4"/>
              </a:rPr>
              <a:t>Word2Vec</a:t>
            </a:r>
            <a:endParaRPr lang="en-US" sz="1800" dirty="0" smtClean="0"/>
          </a:p>
          <a:p>
            <a:pPr marL="0" lvl="1"/>
            <a:r>
              <a:rPr lang="en-US" sz="1800" dirty="0">
                <a:solidFill>
                  <a:srgbClr val="00B050"/>
                </a:solidFill>
                <a:hlinkClick r:id="rId5"/>
              </a:rPr>
              <a:t>Interactive Demo</a:t>
            </a:r>
            <a:endParaRPr lang="en-US" sz="1800" dirty="0"/>
          </a:p>
          <a:p>
            <a:pPr marL="0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99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0" indent="0"/>
            <a:endParaRPr lang="en-US" sz="1600" dirty="0" smtClean="0"/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65" y="3429000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67544" y="2492896"/>
            <a:ext cx="835292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(</a:t>
            </a:r>
            <a:r>
              <a:rPr lang="en-US" sz="1600" i="1" dirty="0" smtClean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 smtClean="0">
                <a:solidFill>
                  <a:srgbClr val="00B050"/>
                </a:solidFill>
                <a:hlinkClick r:id="rId4"/>
              </a:rPr>
              <a:t>John Rupert Firth</a:t>
            </a:r>
            <a:r>
              <a:rPr lang="en-US" sz="1600" i="1" dirty="0" smtClean="0">
                <a:solidFill>
                  <a:srgbClr val="00B050"/>
                </a:solidFill>
              </a:rPr>
              <a:t>”)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marL="0" indent="0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0871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 </a:t>
            </a:r>
            <a:r>
              <a:rPr lang="en-US" sz="1800" dirty="0" smtClean="0"/>
              <a:t>(Window = 2)</a:t>
            </a:r>
            <a:r>
              <a:rPr lang="en-US" sz="1800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464496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136518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808206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267744" y="2420888"/>
            <a:ext cx="4464496" cy="3745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31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420888"/>
            <a:ext cx="8640960" cy="37444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07420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79620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708920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8087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437112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830" y="4326110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270970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2996952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5589240"/>
            <a:ext cx="5848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Email: </a:t>
            </a:r>
            <a:r>
              <a:rPr lang="en-US" sz="1800" dirty="0" smtClean="0">
                <a:hlinkClick r:id="rId7"/>
              </a:rPr>
              <a:t>wkliu_x@yahoo.com</a:t>
            </a:r>
            <a:endParaRPr lang="en-US" sz="1800" dirty="0" smtClean="0"/>
          </a:p>
          <a:p>
            <a:r>
              <a:rPr lang="en-US" sz="1800" dirty="0"/>
              <a:t>LinkedIn: </a:t>
            </a:r>
            <a:r>
              <a:rPr lang="en-US" sz="1800" dirty="0">
                <a:hlinkClick r:id="rId8"/>
              </a:rPr>
              <a:t>https://www.linkedin.com/in/ken-liu-76b11575</a:t>
            </a:r>
            <a:r>
              <a:rPr lang="en-US" sz="1800" dirty="0" smtClean="0">
                <a:hlinkClick r:id="rId8"/>
              </a:rPr>
              <a:t>/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1026" name="Picture 2" descr="Daiwa Capital Markets Europe. Information about the issuer. (LEI  MIM2K09LFYD4IB163W58, SWIFT DEUAGB21XXX). News and credit ratings. Tables  with accounting and financial reports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789040"/>
            <a:ext cx="1968252" cy="19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58465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453075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92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772816"/>
            <a:ext cx="4752528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6"/>
              </a:rPr>
              <a:t>GPT-3</a:t>
            </a:r>
            <a:r>
              <a:rPr lang="en-US" sz="1800" dirty="0" smtClean="0"/>
              <a:t> </a:t>
            </a:r>
          </a:p>
          <a:p>
            <a:pPr marL="0" lvl="1" indent="0">
              <a:buClrTx/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175 </a:t>
            </a:r>
            <a:r>
              <a:rPr lang="en-US" sz="1600" b="1" dirty="0">
                <a:solidFill>
                  <a:srgbClr val="0070C0"/>
                </a:solidFill>
              </a:rPr>
              <a:t>billion </a:t>
            </a:r>
            <a:r>
              <a:rPr lang="en-US" sz="1600" b="1" dirty="0" smtClean="0">
                <a:solidFill>
                  <a:srgbClr val="0070C0"/>
                </a:solidFill>
              </a:rPr>
              <a:t>parameters</a:t>
            </a:r>
          </a:p>
          <a:p>
            <a:pPr marL="0" lvl="1" indent="0">
              <a:buClrTx/>
              <a:buNone/>
            </a:pPr>
            <a:r>
              <a:rPr lang="en-US" sz="1600" dirty="0">
                <a:hlinkClick r:id="rId7"/>
              </a:rPr>
              <a:t>GPT-3-powered business idea generator</a:t>
            </a:r>
            <a:endParaRPr lang="en-US" sz="1600" dirty="0"/>
          </a:p>
          <a:p>
            <a:pPr marL="0" lvl="1" indent="0">
              <a:buClrTx/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GANs (Generative Adversarial </a:t>
            </a:r>
            <a:r>
              <a:rPr lang="en-US" dirty="0" smtClean="0"/>
              <a:t>Networks)</a:t>
            </a:r>
            <a:endParaRPr lang="en-US" dirty="0"/>
          </a:p>
        </p:txBody>
      </p:sp>
      <p:sp>
        <p:nvSpPr>
          <p:cNvPr id="7" name="Content Placeholder 1">
            <a:hlinkClick r:id="rId3"/>
          </p:cNvPr>
          <p:cNvSpPr txBox="1">
            <a:spLocks/>
          </p:cNvSpPr>
          <p:nvPr/>
        </p:nvSpPr>
        <p:spPr>
          <a:xfrm>
            <a:off x="1763688" y="5229200"/>
            <a:ext cx="540060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err="1" smtClean="0"/>
              <a:t>StyleGAN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4"/>
              </a:rPr>
              <a:t>Which face is real ??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>
                <a:hlinkClick r:id="rId5"/>
              </a:rPr>
              <a:t>AI Creates Fashion Model with Custom Outfits and Poses </a:t>
            </a:r>
            <a:endParaRPr lang="en-US" sz="1600" dirty="0" smtClean="0"/>
          </a:p>
          <a:p>
            <a:pPr marL="0" lvl="1" indent="0">
              <a:buClrTx/>
              <a:buNone/>
            </a:pPr>
            <a:r>
              <a:rPr lang="en-US" sz="1600" dirty="0" smtClean="0">
                <a:hlinkClick r:id="rId3"/>
              </a:rPr>
              <a:t>Other GANs Applications</a:t>
            </a:r>
            <a:endParaRPr lang="en-US" sz="1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634787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GANs (Generative Adversarial </a:t>
            </a:r>
            <a:r>
              <a:rPr lang="en-US" dirty="0" smtClean="0"/>
              <a:t>Networks)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267744" y="5551301"/>
            <a:ext cx="3888432" cy="52205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Infernal Affairs 2020 GANs version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b="1" dirty="0" smtClean="0"/>
              <a:t>Actors</a:t>
            </a:r>
            <a:r>
              <a:rPr lang="en-US" sz="1800" dirty="0" smtClean="0"/>
              <a:t>: Andy Lau &amp; Tony Leung ??</a:t>
            </a:r>
            <a:endParaRPr lang="en-US" sz="1600" dirty="0"/>
          </a:p>
        </p:txBody>
      </p:sp>
      <p:pic>
        <p:nvPicPr>
          <p:cNvPr id="1026" name="Picture 2" descr="Amazon.com: INFERNAL AFFAIRS (BLU-RAY): Movies &amp; TV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1"/>
          <a:stretch/>
        </p:blipFill>
        <p:spPr bwMode="auto">
          <a:xfrm>
            <a:off x="2483768" y="1946523"/>
            <a:ext cx="3257550" cy="34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1 3"/>
          <p:cNvSpPr/>
          <p:nvPr/>
        </p:nvSpPr>
        <p:spPr bwMode="auto">
          <a:xfrm>
            <a:off x="6300192" y="2842642"/>
            <a:ext cx="1872208" cy="2098526"/>
          </a:xfrm>
          <a:prstGeom prst="irregularSeal1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Deep Fake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5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954560"/>
            <a:ext cx="30003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Alpha Go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tari breakout reinforcement learning tunneling animated gifçåçæå°çµæ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14" y="1985243"/>
            <a:ext cx="2970905" cy="38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942879"/>
            <a:ext cx="22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Tunneling !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10870"/>
            <a:ext cx="5788239" cy="462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Traditional AI Approach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458112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037931" y="5157192"/>
            <a:ext cx="3199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Search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Traditional AI Approach</a:t>
            </a:r>
          </a:p>
        </p:txBody>
      </p:sp>
      <p:pic>
        <p:nvPicPr>
          <p:cNvPr id="2050" name="Picture 2" descr="T:\gDrive\HKUSpace\Executive Certificate in Big Data, A.I. and Investing\boardGamesStep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202944" cy="33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9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07504" y="2348880"/>
            <a:ext cx="5040560" cy="208823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Software </a:t>
            </a:r>
            <a:r>
              <a:rPr lang="en-US" sz="1600" dirty="0"/>
              <a:t>agents </a:t>
            </a:r>
            <a:r>
              <a:rPr lang="en-US" sz="1600" dirty="0" smtClean="0"/>
              <a:t>to </a:t>
            </a:r>
            <a:r>
              <a:rPr lang="en-US" sz="1600" dirty="0"/>
              <a:t>take </a:t>
            </a:r>
            <a:r>
              <a:rPr lang="en-US" sz="1600" b="1" dirty="0">
                <a:solidFill>
                  <a:srgbClr val="0070C0"/>
                </a:solidFill>
              </a:rPr>
              <a:t>actions</a:t>
            </a:r>
            <a:r>
              <a:rPr lang="en-US" sz="1600" dirty="0"/>
              <a:t> in an </a:t>
            </a:r>
            <a:r>
              <a:rPr lang="en-US" sz="1600" b="1" dirty="0">
                <a:solidFill>
                  <a:srgbClr val="0070C0"/>
                </a:solidFill>
              </a:rPr>
              <a:t>environment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so as to </a:t>
            </a:r>
            <a:r>
              <a:rPr lang="en-US" sz="1600" b="1" dirty="0">
                <a:solidFill>
                  <a:srgbClr val="0070C0"/>
                </a:solidFill>
              </a:rPr>
              <a:t>maximize</a:t>
            </a:r>
            <a:r>
              <a:rPr lang="en-US" sz="1600" dirty="0"/>
              <a:t> some notion of cumulative </a:t>
            </a:r>
            <a:r>
              <a:rPr lang="en-US" sz="1600" b="1" dirty="0" smtClean="0">
                <a:solidFill>
                  <a:srgbClr val="0070C0"/>
                </a:solidFill>
              </a:rPr>
              <a:t>reward </a:t>
            </a:r>
            <a:r>
              <a:rPr lang="en-US" sz="1600" dirty="0"/>
              <a:t>to </a:t>
            </a:r>
            <a:r>
              <a:rPr lang="en-US" sz="1600" dirty="0" smtClean="0"/>
              <a:t>achieve the </a:t>
            </a:r>
            <a:r>
              <a:rPr lang="en-US" sz="1600" b="1" dirty="0" smtClean="0">
                <a:solidFill>
                  <a:srgbClr val="0070C0"/>
                </a:solidFill>
              </a:rPr>
              <a:t>objective</a:t>
            </a:r>
            <a:r>
              <a:rPr lang="en-US" sz="1600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The feedback (rewards or punishments) can be </a:t>
            </a:r>
            <a:r>
              <a:rPr lang="en-US" sz="1600" b="1" dirty="0" smtClean="0">
                <a:solidFill>
                  <a:srgbClr val="0070C0"/>
                </a:solidFill>
              </a:rPr>
              <a:t>delayed.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  <p:pic>
        <p:nvPicPr>
          <p:cNvPr id="2050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04864"/>
            <a:ext cx="3317354" cy="32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8" name="AutoShape 4" descr="Atari - Solving Games with AI 🤖 (Part 1: Reinforcement Learning) | by Greg  Surma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Atari - Solving Games with AI 🤖 (Part 1: Reinforcement Learning) | by Greg  Surma | Mediu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917330"/>
            <a:ext cx="4824535" cy="3815926"/>
            <a:chOff x="1691680" y="1228907"/>
            <a:chExt cx="5190133" cy="4105093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188" y="1524000"/>
              <a:ext cx="4619625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507754"/>
              <a:ext cx="1408137" cy="1404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1228907"/>
              <a:ext cx="2223313" cy="1288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Content Placeholder 1"/>
          <p:cNvSpPr txBox="1">
            <a:spLocks/>
          </p:cNvSpPr>
          <p:nvPr/>
        </p:nvSpPr>
        <p:spPr>
          <a:xfrm>
            <a:off x="4716016" y="1779240"/>
            <a:ext cx="4176464" cy="37379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Just play the game and </a:t>
            </a:r>
            <a:r>
              <a:rPr lang="en-US" sz="1600" b="1" dirty="0" smtClean="0">
                <a:solidFill>
                  <a:srgbClr val="0070C0"/>
                </a:solidFill>
              </a:rPr>
              <a:t>record each frame</a:t>
            </a:r>
            <a:r>
              <a:rPr lang="en-US" sz="1600" dirty="0"/>
              <a:t> </a:t>
            </a:r>
            <a:r>
              <a:rPr lang="en-US" sz="1600" dirty="0" smtClean="0"/>
              <a:t>(state) and action as the input and the corresponding reward as the output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Each frame is just an </a:t>
            </a:r>
            <a:r>
              <a:rPr lang="en-US" sz="1600" b="1" dirty="0" smtClean="0">
                <a:solidFill>
                  <a:srgbClr val="0070C0"/>
                </a:solidFill>
              </a:rPr>
              <a:t>image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and hence </a:t>
            </a:r>
            <a:r>
              <a:rPr lang="en-US" sz="1600" b="1" dirty="0" smtClean="0">
                <a:solidFill>
                  <a:srgbClr val="0070C0"/>
                </a:solidFill>
              </a:rPr>
              <a:t>train CNN (Convolutional Neural Network) to </a:t>
            </a:r>
            <a:r>
              <a:rPr lang="en-US" sz="1600" b="1" dirty="0">
                <a:solidFill>
                  <a:srgbClr val="0070C0"/>
                </a:solidFill>
              </a:rPr>
              <a:t>approximate </a:t>
            </a:r>
            <a:r>
              <a:rPr lang="en-US" sz="1600" dirty="0"/>
              <a:t>the </a:t>
            </a:r>
            <a:r>
              <a:rPr lang="en-US" sz="1600" dirty="0" smtClean="0"/>
              <a:t>input images (states and actions) to the output rewards relationships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Supervised </a:t>
            </a:r>
            <a:r>
              <a:rPr lang="en-US" sz="1600" dirty="0"/>
              <a:t>Learning learns </a:t>
            </a:r>
            <a:r>
              <a:rPr lang="en-US" sz="1600" dirty="0" smtClean="0"/>
              <a:t>Relationship (Classification / Regression</a:t>
            </a:r>
            <a:r>
              <a:rPr lang="en-US" sz="1600" dirty="0"/>
              <a:t>); </a:t>
            </a:r>
            <a:r>
              <a:rPr lang="en-US" sz="1600" b="1" dirty="0">
                <a:solidFill>
                  <a:srgbClr val="0070C0"/>
                </a:solidFill>
              </a:rPr>
              <a:t>RL learns </a:t>
            </a:r>
            <a:r>
              <a:rPr lang="en-US" sz="1600" b="1" dirty="0" smtClean="0">
                <a:solidFill>
                  <a:srgbClr val="0070C0"/>
                </a:solidFill>
              </a:rPr>
              <a:t>Policy </a:t>
            </a:r>
            <a:r>
              <a:rPr lang="en-US" sz="1600" b="1" dirty="0">
                <a:solidFill>
                  <a:srgbClr val="0070C0"/>
                </a:solidFill>
              </a:rPr>
              <a:t>(Strategy)</a:t>
            </a:r>
          </a:p>
          <a:p>
            <a:pPr marL="57150" indent="0"/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1520" y="5805264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Key Idea</a:t>
            </a:r>
            <a:r>
              <a:rPr lang="en-US" sz="1600" dirty="0"/>
              <a:t>: Deep Learning + Reinforcement Learning = </a:t>
            </a:r>
            <a:r>
              <a:rPr lang="en-US" sz="1600" dirty="0">
                <a:hlinkClick r:id="rId5"/>
              </a:rPr>
              <a:t>Deep </a:t>
            </a:r>
            <a:r>
              <a:rPr lang="en-US" sz="1600" dirty="0" smtClean="0">
                <a:hlinkClick r:id="rId5"/>
              </a:rPr>
              <a:t>Reinforcement 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06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Industry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Portfolio (what do buy)</a:t>
            </a:r>
          </a:p>
          <a:p>
            <a:pPr lvl="1"/>
            <a:r>
              <a:rPr lang="en-US" sz="2000" dirty="0"/>
              <a:t>Stock Pickings</a:t>
            </a:r>
          </a:p>
          <a:p>
            <a:pPr lvl="1"/>
            <a:r>
              <a:rPr lang="en-US" sz="2000" dirty="0"/>
              <a:t>Fundamental: values, prospects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Quantitative: statistics, </a:t>
            </a:r>
            <a:r>
              <a:rPr lang="en-US" sz="2000" b="1" dirty="0" smtClean="0">
                <a:solidFill>
                  <a:srgbClr val="0070C0"/>
                </a:solidFill>
              </a:rPr>
              <a:t>models </a:t>
            </a:r>
            <a:endParaRPr lang="en-US" sz="20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Trading </a:t>
            </a:r>
            <a:r>
              <a:rPr lang="en-US" sz="2000" b="1" dirty="0"/>
              <a:t>(how to buy)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Algorithmic Trading</a:t>
            </a:r>
          </a:p>
          <a:p>
            <a:pPr lvl="1"/>
            <a:r>
              <a:rPr lang="en-US" sz="2000" dirty="0"/>
              <a:t>HFT (High Frequency Trading)</a:t>
            </a:r>
          </a:p>
          <a:p>
            <a:pPr lvl="1"/>
            <a:r>
              <a:rPr lang="en-US" sz="2000" dirty="0"/>
              <a:t>Program </a:t>
            </a:r>
            <a:r>
              <a:rPr lang="en-US" sz="2000" dirty="0" smtClean="0"/>
              <a:t>(Basket) Trading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04878"/>
            <a:ext cx="2200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2" y="2204864"/>
            <a:ext cx="7694686" cy="367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0354" y="5962997"/>
            <a:ext cx="6345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Source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A Survey of Deep Reinforcement Learning in </a:t>
            </a:r>
            <a:r>
              <a:rPr lang="en-US" sz="1600" dirty="0" smtClean="0">
                <a:hlinkClick r:id="rId3"/>
              </a:rPr>
              <a:t>Video Games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692097"/>
            <a:ext cx="846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method is very </a:t>
            </a:r>
            <a:r>
              <a:rPr lang="en-US" sz="1800" b="1" dirty="0">
                <a:solidFill>
                  <a:srgbClr val="0070C0"/>
                </a:solidFill>
              </a:rPr>
              <a:t>generic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and can apply to many different </a:t>
            </a:r>
            <a:r>
              <a:rPr lang="en-US" sz="1800" dirty="0" smtClean="0"/>
              <a:t>games: </a:t>
            </a:r>
            <a:r>
              <a:rPr lang="en-US" sz="1800" dirty="0" smtClean="0">
                <a:hlinkClick r:id="rId4"/>
              </a:rPr>
              <a:t>Code Demo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02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32440" cy="1000125"/>
          </a:xfrm>
        </p:spPr>
        <p:txBody>
          <a:bodyPr/>
          <a:lstStyle/>
          <a:p>
            <a:r>
              <a:rPr lang="en-US" dirty="0" smtClean="0"/>
              <a:t>Deep Reinforcement Learning on Self-driving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1" y="2204864"/>
            <a:ext cx="3096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Apply deep reinforcement learning similar to a </a:t>
            </a:r>
            <a:r>
              <a:rPr lang="en-US" sz="1800" b="1" dirty="0" smtClean="0">
                <a:solidFill>
                  <a:srgbClr val="0070C0"/>
                </a:solidFill>
              </a:rPr>
              <a:t>car racing game</a:t>
            </a:r>
            <a:endParaRPr lang="en-US" sz="1800" b="1" dirty="0">
              <a:solidFill>
                <a:srgbClr val="0070C0"/>
              </a:solidFill>
            </a:endParaRPr>
          </a:p>
          <a:p>
            <a:endParaRPr lang="en-US" sz="1800" dirty="0"/>
          </a:p>
        </p:txBody>
      </p:sp>
      <p:pic>
        <p:nvPicPr>
          <p:cNvPr id="2052" name="Picture 4" descr="Sports Car Racing / Mobile Racing Game Simulator / Android Gameplay FHD #6 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28" y="1681431"/>
            <a:ext cx="4047772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48" y="4019053"/>
            <a:ext cx="4936676" cy="236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1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 descr="https://cdn-images-1.medium.com/max/800/1*oAuFspZKqASVtGlmBCub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5" y="1628800"/>
            <a:ext cx="4422015" cy="38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26xDRHI-alvDAfcPPJJGj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429000"/>
            <a:ext cx="4716016" cy="28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364088" y="2708920"/>
            <a:ext cx="3096344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4"/>
              </a:rPr>
              <a:t>JP Morgan LOXM</a:t>
            </a:r>
            <a:endParaRPr lang="en-US" sz="1600" dirty="0" smtClean="0"/>
          </a:p>
          <a:p>
            <a:pPr marL="57150" indent="0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267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4005064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5436513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00B050"/>
                </a:solidFill>
              </a:rPr>
              <a:t>AI </a:t>
            </a:r>
            <a:r>
              <a:rPr lang="en-US" sz="1600" dirty="0">
                <a:solidFill>
                  <a:srgbClr val="00B050"/>
                </a:solidFill>
              </a:rPr>
              <a:t>Traders -&gt; Repeatedly Doing </a:t>
            </a:r>
            <a:r>
              <a:rPr lang="en-US" sz="1600" dirty="0" err="1">
                <a:solidFill>
                  <a:srgbClr val="00B050"/>
                </a:solidFill>
              </a:rPr>
              <a:t>Backtest</a:t>
            </a:r>
            <a:r>
              <a:rPr lang="en-US" sz="1600" dirty="0">
                <a:solidFill>
                  <a:srgbClr val="00B050"/>
                </a:solidFill>
              </a:rPr>
              <a:t> -&gt; Find the Optimal </a:t>
            </a:r>
            <a:r>
              <a:rPr lang="en-US" sz="1600" dirty="0" smtClean="0">
                <a:solidFill>
                  <a:srgbClr val="00B050"/>
                </a:solidFill>
              </a:rPr>
              <a:t>Strategies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00B050"/>
              </a:solidFill>
            </a:endParaRPr>
          </a:p>
        </p:txBody>
      </p:sp>
      <p:sp>
        <p:nvSpPr>
          <p:cNvPr id="4" name="Smiley Face 3"/>
          <p:cNvSpPr/>
          <p:nvPr/>
        </p:nvSpPr>
        <p:spPr bwMode="auto">
          <a:xfrm>
            <a:off x="658416" y="5419180"/>
            <a:ext cx="457200" cy="4572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2" descr="human evolu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/>
          <a:stretch/>
        </p:blipFill>
        <p:spPr bwMode="auto">
          <a:xfrm>
            <a:off x="1403648" y="1628800"/>
            <a:ext cx="5328592" cy="2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pic>
        <p:nvPicPr>
          <p:cNvPr id="4" name="Picture 4" descr="DeepMind and Google: the battle to control artificial intelligence | The  Econom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7" y="1549860"/>
            <a:ext cx="5715046" cy="315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98" y="2924944"/>
            <a:ext cx="467648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My Thoughts on AI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728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My Thoughts on AI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67544" y="2492896"/>
            <a:ext cx="5328592" cy="39604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People are (much) smarter but machines work (much much) harder. Is it a </a:t>
            </a:r>
            <a:r>
              <a:rPr lang="en-US" sz="1800" b="1" dirty="0" smtClean="0">
                <a:solidFill>
                  <a:srgbClr val="0070C0"/>
                </a:solidFill>
              </a:rPr>
              <a:t>race between rabbit </a:t>
            </a:r>
            <a:r>
              <a:rPr lang="en-US" sz="1800" b="1" dirty="0">
                <a:solidFill>
                  <a:srgbClr val="0070C0"/>
                </a:solidFill>
              </a:rPr>
              <a:t>&amp; </a:t>
            </a:r>
            <a:r>
              <a:rPr lang="en-US" sz="1800" b="1" dirty="0" smtClean="0">
                <a:solidFill>
                  <a:srgbClr val="0070C0"/>
                </a:solidFill>
              </a:rPr>
              <a:t>tortoise </a:t>
            </a:r>
            <a:r>
              <a:rPr lang="en-US" sz="1800" dirty="0" smtClean="0"/>
              <a:t>-&gt; </a:t>
            </a:r>
            <a:r>
              <a:rPr lang="en-US" sz="1800" b="1" dirty="0">
                <a:solidFill>
                  <a:srgbClr val="0070C0"/>
                </a:solidFill>
              </a:rPr>
              <a:t>but tortoise cannot fly </a:t>
            </a:r>
            <a:r>
              <a:rPr lang="en-US" sz="1800" dirty="0"/>
              <a:t>(limitation of the model)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3 idiots are better than one smart guy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三個臭皮匠，勝過一個</a:t>
            </a:r>
            <a:r>
              <a:rPr lang="zh-TW" altLang="en-US" sz="1800" dirty="0" smtClean="0"/>
              <a:t>諸葛亮</a:t>
            </a:r>
            <a:r>
              <a:rPr lang="en-US" altLang="zh-TW" sz="1800" dirty="0" smtClean="0"/>
              <a:t>) vs “One vs Ten” (</a:t>
            </a:r>
            <a:r>
              <a:rPr lang="zh-TW" altLang="en-US" sz="1800" dirty="0"/>
              <a:t>一個打十</a:t>
            </a:r>
            <a:r>
              <a:rPr lang="zh-TW" altLang="en-US" sz="1800" dirty="0" smtClean="0"/>
              <a:t>個</a:t>
            </a:r>
            <a:r>
              <a:rPr lang="en-US" altLang="zh-TW" sz="1800" dirty="0" smtClean="0"/>
              <a:t>)</a:t>
            </a:r>
            <a:endParaRPr lang="en-US" sz="1800" dirty="0" smtClean="0"/>
          </a:p>
          <a:p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AGI (Artificial General Intelligence)</a:t>
            </a:r>
            <a:r>
              <a:rPr lang="en-US" sz="1800" dirty="0" smtClean="0"/>
              <a:t>: machine is </a:t>
            </a:r>
            <a:r>
              <a:rPr lang="en-US" sz="1800" b="1" dirty="0">
                <a:solidFill>
                  <a:srgbClr val="0070C0"/>
                </a:solidFill>
              </a:rPr>
              <a:t>not real human-like </a:t>
            </a:r>
            <a:r>
              <a:rPr lang="en-US" sz="1800" dirty="0"/>
              <a:t>intelligence “</a:t>
            </a:r>
            <a:r>
              <a:rPr lang="en-US" sz="1800" dirty="0" smtClean="0"/>
              <a:t>yet” but are you going to achieve true Intelligence?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1026" name="Picture 2" descr="一個打十個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36912"/>
            <a:ext cx="27976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1916832"/>
            <a:ext cx="348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AI replace human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1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My Thoughts on AI</a:t>
            </a:r>
            <a:endParaRPr lang="en-US" dirty="0"/>
          </a:p>
        </p:txBody>
      </p:sp>
      <p:pic>
        <p:nvPicPr>
          <p:cNvPr id="2" name="Picture 2" descr="洪為民生日派對｜治港者「心存僥倖」就是一種腐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84984"/>
            <a:ext cx="512056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ورق الجدران شارة جلس robot head - sholaforests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679">
            <a:off x="3032970" y="3330130"/>
            <a:ext cx="1546623" cy="15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916832"/>
            <a:ext cx="348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AI replace human 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4128" y="5149641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Human being like to have “</a:t>
            </a:r>
            <a:r>
              <a:rPr lang="en-US" sz="2000" b="1" dirty="0" smtClean="0">
                <a:solidFill>
                  <a:srgbClr val="0070C0"/>
                </a:solidFill>
              </a:rPr>
              <a:t>close touch</a:t>
            </a:r>
            <a:r>
              <a:rPr lang="en-US" sz="2000" dirty="0" smtClean="0"/>
              <a:t>” with human being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1777" y="2354977"/>
            <a:ext cx="8642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i="1" dirty="0"/>
              <a:t>Biologist Emerson M. Pugh once said, “If the human brain were so simple that we could understand it, we would be so simple that we couldn’t”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3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467544" y="1722967"/>
            <a:ext cx="6883515" cy="4163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5930615"/>
            <a:ext cx="840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“In one second, my portfolio values can go up/down in tens of thousands dollars”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0611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700808"/>
            <a:ext cx="7344816" cy="4131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4894" y="5877272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“Have you heard of Law of Big Numbers”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619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Industrial </a:t>
            </a:r>
            <a:r>
              <a:rPr lang="en-US" dirty="0" smtClean="0"/>
              <a:t>Practice – Trading Desk	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2" descr="電視劇《大時代》當中，交易大堂內的「紅衫仔」出市代表，在掛上股票名字的黑板上寫上買賣交易價格。這是未電腦化之前，香港股市初期的交易方式。（網上圖片）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2"/>
          <a:stretch/>
        </p:blipFill>
        <p:spPr bwMode="auto">
          <a:xfrm>
            <a:off x="428989" y="1700808"/>
            <a:ext cx="3604493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f_image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06514"/>
            <a:ext cx="4032448" cy="225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3798684" y="2716860"/>
            <a:ext cx="754542" cy="4033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2" descr="My Hong Kong taxi has 7 phones : r/mildlyinteres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47" y="4041068"/>
            <a:ext cx="2965617" cy="22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9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93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293096"/>
            <a:ext cx="4320480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Google </a:t>
            </a:r>
            <a:r>
              <a:rPr lang="en-US" sz="1600" dirty="0"/>
              <a:t>Map traffic </a:t>
            </a:r>
            <a:r>
              <a:rPr lang="en-US" sz="1600" dirty="0" smtClean="0"/>
              <a:t>analyzing </a:t>
            </a:r>
            <a:r>
              <a:rPr lang="en-US" sz="1600" dirty="0"/>
              <a:t>the GPS-determined locations transmitted to Google by a large number of mobile phone users.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899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7565</TotalTime>
  <Words>1086</Words>
  <Application>Microsoft Office PowerPoint</Application>
  <PresentationFormat>On-screen Show (4:3)</PresentationFormat>
  <Paragraphs>267</Paragraphs>
  <Slides>36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PowerPoint Template-CBF</vt:lpstr>
      <vt:lpstr>AI in banking and finance</vt:lpstr>
      <vt:lpstr>My Background</vt:lpstr>
      <vt:lpstr>My Industry</vt:lpstr>
      <vt:lpstr>My Work</vt:lpstr>
      <vt:lpstr>My Work</vt:lpstr>
      <vt:lpstr>Industrial Practice – Trading Desk </vt:lpstr>
      <vt:lpstr>Big &amp; Alternative Data</vt:lpstr>
      <vt:lpstr>Data, Data, Data….</vt:lpstr>
      <vt:lpstr>Individuals: Digital Footprints</vt:lpstr>
      <vt:lpstr>Business Processes</vt:lpstr>
      <vt:lpstr>Satellite image: Oil Reserve</vt:lpstr>
      <vt:lpstr>Robo-Advisor: AI ETF</vt:lpstr>
      <vt:lpstr>Sentiment Analysis</vt:lpstr>
      <vt:lpstr>Natural Language Processing (NLP)</vt:lpstr>
      <vt:lpstr>Word2Vec</vt:lpstr>
      <vt:lpstr>Word2Vec – Definition</vt:lpstr>
      <vt:lpstr>Word2Vec – Definition</vt:lpstr>
      <vt:lpstr>Word2Vec – Dissimilarity</vt:lpstr>
      <vt:lpstr>Word2Vec – Addition and Subtraction</vt:lpstr>
      <vt:lpstr>Word2Vec – Corpus comparison</vt:lpstr>
      <vt:lpstr>Word2Vec – Chinese Language</vt:lpstr>
      <vt:lpstr>Latest NLP Developments</vt:lpstr>
      <vt:lpstr>GANs (Generative Adversarial Networks)</vt:lpstr>
      <vt:lpstr>GANs (Generative Adversarial Networks)</vt:lpstr>
      <vt:lpstr>Alpha Go</vt:lpstr>
      <vt:lpstr>Traditional AI Approach</vt:lpstr>
      <vt:lpstr>Traditional AI Approach</vt:lpstr>
      <vt:lpstr>Reinforcement Learning</vt:lpstr>
      <vt:lpstr>Deep Reinforcement Learning</vt:lpstr>
      <vt:lpstr>Deep Reinforcement Learning</vt:lpstr>
      <vt:lpstr>Deep Reinforcement Learning on Self-driving</vt:lpstr>
      <vt:lpstr>Reinforcement Learning on Trading</vt:lpstr>
      <vt:lpstr>Reinforcement Learning on Trading</vt:lpstr>
      <vt:lpstr>PowerPoint Presentation</vt:lpstr>
      <vt:lpstr>My Thoughts on AI</vt:lpstr>
      <vt:lpstr>My Thoughts on AI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73</cp:revision>
  <cp:lastPrinted>2013-10-02T07:30:28Z</cp:lastPrinted>
  <dcterms:created xsi:type="dcterms:W3CDTF">2018-01-14T13:40:03Z</dcterms:created>
  <dcterms:modified xsi:type="dcterms:W3CDTF">2022-05-18T09:23:15Z</dcterms:modified>
</cp:coreProperties>
</file>